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24D28E4-08AF-4B09-B664-C5530DF90BD8}">
  <a:tblStyle styleId="{F24D28E4-08AF-4B09-B664-C5530DF90BD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209837967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209837967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Spread Spectrum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09837967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09837967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Benefits: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zh-TW"/>
              <a:t>More bandwidth is used.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zh-TW"/>
              <a:t>Data are encoded.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zh-TW"/>
              <a:t>Low power density and noise-like signals are harder to detected and interfered.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098379672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09837967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IEEE 802.11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 signal generated with a particular bandwidth is deliberately spread within the frequency band.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20983796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20983796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Spread Spectrum in Steganography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09837967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09837967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Chi-square Test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20ecbdb04d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20ecbdb04d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0a2ee2a2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0a2ee2a2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zh-TW" sz="900">
                <a:solidFill>
                  <a:srgbClr val="545454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OLJHLZHYJPWOLYPZVULVMAOLLHYSPLZARUVDUHUKZPTWSLZAJPWOLYZPAPZHAFWLVMZBIZAPABAPVUJPWOLYPUDOPJOLHJOSLAALYPUAOLWSHPUALEAPZZOPMALKHJLYAHPUUBTILYVMWSHJLZKVDUAOLHSWOHILA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209837967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209837967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passel2.unl.edu/image.php?uuid=f744d18faf02&amp;extension=PNG&amp;display=MEDIUM&amp;v=1644531499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en.wikipedia.org/wiki/Letter_frequency" TargetMode="External"/><Relationship Id="rId4" Type="http://schemas.openxmlformats.org/officeDocument/2006/relationships/hyperlink" Target="https://github.com/Pascale61G/Chi-square_decryption/blob/main/ChiSquare_Caesar.py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itl.nist.gov/div898/handbook/eda/section3/eda3674.htm" TargetMode="External"/><Relationship Id="rId4" Type="http://schemas.openxmlformats.org/officeDocument/2006/relationships/hyperlink" Target="https://ibmathsresources.com/2014/06/15/using-chi-squared-to-crack-cod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65000" y="772225"/>
            <a:ext cx="8214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Spread Spectrum &amp; Chi-square Test</a:t>
            </a:r>
            <a:endParaRPr sz="2000"/>
          </a:p>
        </p:txBody>
      </p:sp>
      <p:sp>
        <p:nvSpPr>
          <p:cNvPr id="55" name="Google Shape;55;p13"/>
          <p:cNvSpPr txBox="1"/>
          <p:nvPr/>
        </p:nvSpPr>
        <p:spPr>
          <a:xfrm>
            <a:off x="742500" y="1554150"/>
            <a:ext cx="7502100" cy="24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/>
              <a:t>Outline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zh-TW" sz="16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Spread Spectrum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Roboto"/>
              <a:buChar char="○"/>
            </a:pPr>
            <a:r>
              <a:rPr lang="zh-TW" sz="16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Direct-sequence Spread Spectrum(DSSS)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Roboto"/>
              <a:buChar char="○"/>
            </a:pPr>
            <a:r>
              <a:rPr lang="zh-TW" sz="16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Frequency-hopping Spread Spectrum(FHSS)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Roboto"/>
              <a:buChar char="●"/>
            </a:pPr>
            <a:r>
              <a:rPr lang="zh-TW" sz="1600">
                <a:solidFill>
                  <a:srgbClr val="333333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Spread Spectrum</a:t>
            </a:r>
            <a:r>
              <a:rPr lang="zh-TW" sz="16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in Steganography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Roboto"/>
              <a:buChar char="●"/>
            </a:pPr>
            <a:r>
              <a:rPr lang="zh-TW" sz="16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Chi-square Test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Roboto"/>
              <a:buChar char="○"/>
            </a:pPr>
            <a:r>
              <a:rPr lang="zh-TW" sz="1600">
                <a:solidFill>
                  <a:srgbClr val="33333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Chi-square Test Examples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Roboto"/>
              <a:buChar char="○"/>
            </a:pPr>
            <a:r>
              <a:rPr lang="zh-TW" sz="1600">
                <a:solidFill>
                  <a:srgbClr val="333333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Crack Caesar Cipher with Chi-squared Algorithm</a:t>
            </a:r>
            <a:endParaRPr sz="1600">
              <a:solidFill>
                <a:srgbClr val="33333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337800" y="276375"/>
            <a:ext cx="734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zh-TW" sz="2000"/>
              <a:t>Spread Spectrum</a:t>
            </a:r>
            <a:endParaRPr sz="2000"/>
          </a:p>
        </p:txBody>
      </p:sp>
      <p:sp>
        <p:nvSpPr>
          <p:cNvPr id="62" name="Google Shape;62;p14"/>
          <p:cNvSpPr txBox="1"/>
          <p:nvPr/>
        </p:nvSpPr>
        <p:spPr>
          <a:xfrm>
            <a:off x="891450" y="960000"/>
            <a:ext cx="72024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Traditional narrow-band radio and TV channels have some problems: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Interference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Jamming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Interception</a:t>
            </a:r>
            <a:endParaRPr sz="1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These may slow down the transmission or cause security problems.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Signal modulation methods are used to solve the problems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Direct-sequence Spread Spectrum(DSSS)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Frequency-hopping Spread Spectrum(FHSS)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Time-hopping </a:t>
            </a:r>
            <a:r>
              <a:rPr lang="zh-TW" sz="1600">
                <a:solidFill>
                  <a:schemeClr val="dk1"/>
                </a:solidFill>
              </a:rPr>
              <a:t>Spread Spectrum(THSS)</a:t>
            </a:r>
            <a:endParaRPr sz="16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With spread spectrum technology, narrow band signals are intentionally spread over a much wider band.</a:t>
            </a:r>
            <a:endParaRPr sz="1600"/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337800" y="276375"/>
            <a:ext cx="734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Direct-sequence Spread Spectrum(DSSS)</a:t>
            </a:r>
            <a:endParaRPr sz="2000"/>
          </a:p>
        </p:txBody>
      </p:sp>
      <p:sp>
        <p:nvSpPr>
          <p:cNvPr id="69" name="Google Shape;69;p15"/>
          <p:cNvSpPr txBox="1"/>
          <p:nvPr/>
        </p:nvSpPr>
        <p:spPr>
          <a:xfrm>
            <a:off x="891450" y="960000"/>
            <a:ext cx="7202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DSSS encode data signals directly with a higher bit rate sequence.</a:t>
            </a:r>
            <a:endParaRPr sz="1600"/>
          </a:p>
        </p:txBody>
      </p:sp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 b="4853" l="1322" r="0" t="9706"/>
          <a:stretch/>
        </p:blipFill>
        <p:spPr>
          <a:xfrm>
            <a:off x="2020225" y="1457838"/>
            <a:ext cx="5103551" cy="217862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891450" y="3703200"/>
            <a:ext cx="7202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PN code consists of a radios pulse that is much shorter in duration than the original message signals. The smaller this duration, the larger the bandwidth of the resulting DSSS signals.</a:t>
            </a:r>
            <a:endParaRPr sz="1600"/>
          </a:p>
        </p:txBody>
      </p:sp>
      <p:sp>
        <p:nvSpPr>
          <p:cNvPr id="72" name="Google Shape;72;p15"/>
          <p:cNvSpPr txBox="1"/>
          <p:nvPr/>
        </p:nvSpPr>
        <p:spPr>
          <a:xfrm>
            <a:off x="6699975" y="3297750"/>
            <a:ext cx="158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/>
              <a:t>Fig. 1. DSSS encode [3]</a:t>
            </a:r>
            <a:endParaRPr sz="1000"/>
          </a:p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/>
        </p:nvSpPr>
        <p:spPr>
          <a:xfrm>
            <a:off x="337800" y="276375"/>
            <a:ext cx="734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Frequency-hopping Spread Spectrum(FHSS)</a:t>
            </a:r>
            <a:endParaRPr sz="2000"/>
          </a:p>
        </p:txBody>
      </p:sp>
      <p:sp>
        <p:nvSpPr>
          <p:cNvPr id="79" name="Google Shape;79;p16"/>
          <p:cNvSpPr txBox="1"/>
          <p:nvPr/>
        </p:nvSpPr>
        <p:spPr>
          <a:xfrm>
            <a:off x="891450" y="960000"/>
            <a:ext cx="72825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The data signals hopping up and down to multiple different channels.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Sends data on one frequency at a time, and uses different frequencies over time.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The hopping pattern is known only between receiver and transmitter.</a:t>
            </a:r>
            <a:endParaRPr sz="1600"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2737" y="2054225"/>
            <a:ext cx="5719925" cy="2978051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479625" y="4693575"/>
            <a:ext cx="1193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/>
              <a:t>Fig. 2. FHSS [4]</a:t>
            </a:r>
            <a:endParaRPr sz="1000"/>
          </a:p>
        </p:txBody>
      </p:sp>
      <p:sp>
        <p:nvSpPr>
          <p:cNvPr id="82" name="Google Shape;82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/>
        </p:nvSpPr>
        <p:spPr>
          <a:xfrm>
            <a:off x="337800" y="276375"/>
            <a:ext cx="734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Spread Spectrum in Steganography</a:t>
            </a:r>
            <a:endParaRPr sz="2000"/>
          </a:p>
        </p:txBody>
      </p:sp>
      <p:sp>
        <p:nvSpPr>
          <p:cNvPr id="88" name="Google Shape;88;p17"/>
          <p:cNvSpPr txBox="1"/>
          <p:nvPr/>
        </p:nvSpPr>
        <p:spPr>
          <a:xfrm>
            <a:off x="891450" y="960000"/>
            <a:ext cx="72024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The message is transmitted through noiselike wave. This method can be applied to embed messages in audio data.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A key is needed to embed messages into noise, this key is used to generate pseudo-random key sequence.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Watermarking</a:t>
            </a:r>
            <a:endParaRPr sz="1600"/>
          </a:p>
        </p:txBody>
      </p:sp>
      <p:pic>
        <p:nvPicPr>
          <p:cNvPr id="89" name="Google Shape;89;p17"/>
          <p:cNvPicPr preferRelativeResize="0"/>
          <p:nvPr/>
        </p:nvPicPr>
        <p:blipFill rotWithShape="1">
          <a:blip r:embed="rId3">
            <a:alphaModFix/>
          </a:blip>
          <a:srcRect b="12018" l="0" r="0" t="0"/>
          <a:stretch/>
        </p:blipFill>
        <p:spPr>
          <a:xfrm>
            <a:off x="3287425" y="2441525"/>
            <a:ext cx="4151900" cy="25755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2422225" y="4678375"/>
            <a:ext cx="2326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/>
              <a:t>Fig. 3. </a:t>
            </a:r>
            <a:r>
              <a:rPr lang="zh-TW" sz="1000"/>
              <a:t>Basic embedding scheme</a:t>
            </a:r>
            <a:r>
              <a:rPr lang="zh-TW" sz="1000"/>
              <a:t> [1]</a:t>
            </a:r>
            <a:endParaRPr sz="1000"/>
          </a:p>
        </p:txBody>
      </p:sp>
      <p:sp>
        <p:nvSpPr>
          <p:cNvPr id="91" name="Google Shape;9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/>
        </p:nvSpPr>
        <p:spPr>
          <a:xfrm>
            <a:off x="337800" y="276375"/>
            <a:ext cx="734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Chi-square Test</a:t>
            </a:r>
            <a:endParaRPr sz="2000"/>
          </a:p>
        </p:txBody>
      </p:sp>
      <p:sp>
        <p:nvSpPr>
          <p:cNvPr id="97" name="Google Shape;97;p18"/>
          <p:cNvSpPr txBox="1"/>
          <p:nvPr/>
        </p:nvSpPr>
        <p:spPr>
          <a:xfrm>
            <a:off x="891450" y="960000"/>
            <a:ext cx="7202400" cy="41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A statistical hypothesis test.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Formula</a:t>
            </a:r>
            <a:r>
              <a:rPr lang="zh-TW" sz="1600">
                <a:solidFill>
                  <a:schemeClr val="dk1"/>
                </a:solidFill>
              </a:rPr>
              <a:t> for calculating </a:t>
            </a:r>
            <a:r>
              <a:rPr lang="zh-TW" sz="1600"/>
              <a:t>Obtained Value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Parameters for finding Critical (expected) Value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Degrees of Freedom (df，自由度)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The significance level(α)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 u="sng">
                <a:solidFill>
                  <a:schemeClr val="hlink"/>
                </a:solidFill>
                <a:hlinkClick r:id="rId3"/>
              </a:rPr>
              <a:t>Table of Critical Values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Two purposes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Independence</a:t>
            </a:r>
            <a:endParaRPr sz="16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zh-TW"/>
              <a:t>df＝(r-1)(c-1)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Goodness of fit</a:t>
            </a:r>
            <a:endParaRPr sz="16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zh-TW"/>
              <a:t>df＝k-1</a:t>
            </a:r>
            <a:endParaRPr/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71900" y="1764150"/>
            <a:ext cx="1600200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00" name="Google Shape;100;p18"/>
          <p:cNvSpPr txBox="1"/>
          <p:nvPr/>
        </p:nvSpPr>
        <p:spPr>
          <a:xfrm>
            <a:off x="5932400" y="1789313"/>
            <a:ext cx="2005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/>
              <a:t>O: an obtained count of case i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/>
              <a:t>E: an expected count </a:t>
            </a:r>
            <a:r>
              <a:rPr lang="zh-TW" sz="1000">
                <a:solidFill>
                  <a:schemeClr val="dk1"/>
                </a:solidFill>
              </a:rPr>
              <a:t>of case i</a:t>
            </a: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06" name="Google Shape;106;p19"/>
          <p:cNvSpPr txBox="1"/>
          <p:nvPr/>
        </p:nvSpPr>
        <p:spPr>
          <a:xfrm>
            <a:off x="337800" y="276375"/>
            <a:ext cx="734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Chi-square Test Examples - </a:t>
            </a:r>
            <a:r>
              <a:rPr lang="zh-TW" sz="2000"/>
              <a:t>Goodness of fit</a:t>
            </a:r>
            <a:endParaRPr sz="2000"/>
          </a:p>
        </p:txBody>
      </p:sp>
      <p:graphicFrame>
        <p:nvGraphicFramePr>
          <p:cNvPr id="107" name="Google Shape;107;p19"/>
          <p:cNvGraphicFramePr/>
          <p:nvPr/>
        </p:nvGraphicFramePr>
        <p:xfrm>
          <a:off x="6496600" y="276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{F24D28E4-08AF-4B09-B664-C5530DF90BD8}</a:tableStyleId>
              </a:tblPr>
              <a:tblGrid>
                <a:gridCol w="564900"/>
                <a:gridCol w="564900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Month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Count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190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2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152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3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121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4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110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5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147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6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199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7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250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8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247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9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201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10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150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11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193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12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212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2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Total</a:t>
                      </a:r>
                      <a:endParaRPr sz="1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000"/>
                        <a:t>2172</a:t>
                      </a:r>
                      <a:endParaRPr sz="1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8" name="Google Shape;108;p19"/>
          <p:cNvSpPr txBox="1"/>
          <p:nvPr/>
        </p:nvSpPr>
        <p:spPr>
          <a:xfrm>
            <a:off x="891450" y="960000"/>
            <a:ext cx="51648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>
                <a:solidFill>
                  <a:schemeClr val="dk1"/>
                </a:solidFill>
              </a:rPr>
              <a:t>Critical (expected) Value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zh-TW" sz="1600">
                <a:solidFill>
                  <a:schemeClr val="dk1"/>
                </a:solidFill>
              </a:rPr>
              <a:t>α＝0.05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zh-TW" sz="1600">
                <a:solidFill>
                  <a:schemeClr val="dk1"/>
                </a:solidFill>
              </a:rPr>
              <a:t>df＝12－1＝11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zh-TW" sz="1600">
                <a:solidFill>
                  <a:schemeClr val="dk1"/>
                </a:solidFill>
              </a:rPr>
              <a:t>Critical value＝19.675</a:t>
            </a:r>
            <a:endParaRPr sz="16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Obtained Value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2172／12＝181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(190－181)^2／181＋(152－181)^2／181＋……＋(212－181)^2／181 ＝125.02</a:t>
            </a:r>
            <a:endParaRPr sz="1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125.02＞19.675 → Reject</a:t>
            </a:r>
            <a:endParaRPr sz="1600"/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3750" y="2703563"/>
            <a:ext cx="1600200" cy="54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/>
        </p:nvSpPr>
        <p:spPr>
          <a:xfrm>
            <a:off x="337800" y="276375"/>
            <a:ext cx="734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Crack Caesar Cipher with Chi-square Algorithm</a:t>
            </a:r>
            <a:endParaRPr sz="2000"/>
          </a:p>
        </p:txBody>
      </p:sp>
      <p:sp>
        <p:nvSpPr>
          <p:cNvPr id="115" name="Google Shape;11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16" name="Google Shape;116;p20"/>
          <p:cNvSpPr txBox="1"/>
          <p:nvPr/>
        </p:nvSpPr>
        <p:spPr>
          <a:xfrm>
            <a:off x="891450" y="960000"/>
            <a:ext cx="72024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 u="sng">
                <a:solidFill>
                  <a:schemeClr val="hlink"/>
                </a:solidFill>
                <a:hlinkClick r:id="rId3"/>
              </a:rPr>
              <a:t>Letter frequency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1600"/>
              <a:t>Steps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zh-TW" sz="1600"/>
              <a:t>Count the obtained </a:t>
            </a:r>
            <a:r>
              <a:rPr lang="zh-TW" sz="1600"/>
              <a:t>number</a:t>
            </a:r>
            <a:r>
              <a:rPr lang="zh-TW" sz="1600"/>
              <a:t> of each letter in cipher text.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zh-TW" sz="1600">
                <a:solidFill>
                  <a:schemeClr val="dk1"/>
                </a:solidFill>
              </a:rPr>
              <a:t>Calculate the number of expected number by letter frequency in English.</a:t>
            </a:r>
            <a:endParaRPr sz="1600">
              <a:solidFill>
                <a:schemeClr val="dk1"/>
              </a:solidFill>
            </a:endParaRPr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zh-TW" sz="1600">
                <a:solidFill>
                  <a:schemeClr val="dk1"/>
                </a:solidFill>
              </a:rPr>
              <a:t>Calculate Obtained Value of Chi-square</a:t>
            </a:r>
            <a:endParaRPr sz="1600">
              <a:solidFill>
                <a:schemeClr val="dk1"/>
              </a:solidFill>
            </a:endParaRPr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zh-TW" sz="1600">
                <a:solidFill>
                  <a:schemeClr val="dk1"/>
                </a:solidFill>
              </a:rPr>
              <a:t>Try in different cases and got the minimum Obtained Value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zh-TW" sz="1600" u="sng">
                <a:solidFill>
                  <a:schemeClr val="hlink"/>
                </a:solidFill>
                <a:hlinkClick r:id="rId4"/>
              </a:rPr>
              <a:t>Example codes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/>
        </p:nvSpPr>
        <p:spPr>
          <a:xfrm>
            <a:off x="337800" y="276375"/>
            <a:ext cx="734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References</a:t>
            </a:r>
            <a:endParaRPr sz="2000"/>
          </a:p>
        </p:txBody>
      </p:sp>
      <p:sp>
        <p:nvSpPr>
          <p:cNvPr id="122" name="Google Shape;122;p21"/>
          <p:cNvSpPr txBox="1"/>
          <p:nvPr/>
        </p:nvSpPr>
        <p:spPr>
          <a:xfrm>
            <a:off x="714225" y="1060950"/>
            <a:ext cx="76371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AutoNum type="arabicPeriod"/>
            </a:pPr>
            <a:r>
              <a:rPr lang="zh-TW" sz="1200"/>
              <a:t>A. Anastasijević, D. Čoja and J. Ćertić, "Audio watermarking using frequency hopping method," 2011 19thTelecommunications Forum (TELFOR) Proceedings of Papers, 2011, pp. 1586-1589, doi: 10.1109/TELFOR.2011.6143863.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AutoNum type="arabicPeriod"/>
            </a:pPr>
            <a:r>
              <a:rPr lang="zh-TW" sz="1200"/>
              <a:t>Malik, H. and Sandeep Singh Kang. “Designing and Evaluation of Performance of a Spread Spectrum Technique for Audio Steganography.” (2013).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zh-TW" sz="1200"/>
              <a:t>Sunny Classroom, “DSSS - Direct Sequence Spread Spectrum” YouTube video, 6:40, Sep. 24, 2018.</a:t>
            </a:r>
            <a:endParaRPr sz="1200"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zh-TW" sz="1200">
                <a:solidFill>
                  <a:schemeClr val="dk1"/>
                </a:solidFill>
              </a:rPr>
              <a:t>Sunny Classroom, “FHSS - Frequency Hopping Spread Spectrum” YouTube video, 5:53, Sep. 22, 2018.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zh-TW" sz="1200">
                <a:solidFill>
                  <a:schemeClr val="dk1"/>
                </a:solidFill>
              </a:rPr>
              <a:t>NIST/SEMATECH e-Handbook of Statistical Methods, “Critical Values of the Chi-Square Distribution”. (</a:t>
            </a:r>
            <a:r>
              <a:rPr lang="zh-TW" sz="1200" u="sng">
                <a:solidFill>
                  <a:schemeClr val="hlink"/>
                </a:solidFill>
                <a:hlinkClick r:id="rId3"/>
              </a:rPr>
              <a:t>https://www.itl.nist.gov/div898/handbook/eda/section3/eda3674.htm</a:t>
            </a:r>
            <a:r>
              <a:rPr lang="zh-TW" sz="1200">
                <a:solidFill>
                  <a:schemeClr val="dk1"/>
                </a:solidFill>
              </a:rPr>
              <a:t>)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zh-TW" sz="1200">
                <a:solidFill>
                  <a:schemeClr val="dk1"/>
                </a:solidFill>
              </a:rPr>
              <a:t>IB Maths Resources from Intermathematics, “Using Chi Squared to Crack Codes”, June 15, 2014. (</a:t>
            </a:r>
            <a:r>
              <a:rPr lang="zh-TW" sz="1200" u="sng">
                <a:solidFill>
                  <a:schemeClr val="hlink"/>
                </a:solidFill>
                <a:hlinkClick r:id="rId4"/>
              </a:rPr>
              <a:t>https://ibmathsresources.com/2014/06/15/using-chi-squared-to-crack-codes/</a:t>
            </a:r>
            <a:r>
              <a:rPr lang="zh-TW" sz="1200">
                <a:solidFill>
                  <a:schemeClr val="dk1"/>
                </a:solidFill>
              </a:rPr>
              <a:t>)</a:t>
            </a: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23" name="Google Shape;12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